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10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0.xlsx"/></Relationships>

</file>

<file path=ppt/charts/_rels/chart1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charts/_rels/chart1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2.xlsx"/></Relationships>

</file>

<file path=ppt/charts/_rels/chart1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3.xlsx"/></Relationships>

</file>

<file path=ppt/charts/_rels/chart1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openxmlformats.org/officeDocument/2006/relationships/image" Target="../media/image19.png"/></Relationships>

</file>

<file path=ppt/charts/_rels/chart1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openxmlformats.org/officeDocument/2006/relationships/image" Target="../media/image20.png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435"/>
          <c:y val="0.0342821"/>
          <c:w val="0.651301"/>
          <c:h val="0.80979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8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Karl</c:v>
                </c:pt>
                <c:pt idx="1">
                  <c:v>Kona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289.000000</c:v>
                </c:pt>
                <c:pt idx="1">
                  <c:v>139.000000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17337"/>
          <c:w val="1"/>
          <c:h val="0.082663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Hraunið</c:v>
                </c:pt>
                <c:pt idx="1">
                  <c:v>Hvaleyrin</c:v>
                </c:pt>
                <c:pt idx="2">
                  <c:v>Veit ekki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202.000000</c:v>
                </c:pt>
                <c:pt idx="1">
                  <c:v>113.000000</c:v>
                </c:pt>
                <c:pt idx="2">
                  <c:v>70.000000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0"/>
      <c:hPercent val="262"/>
      <c:rotY val="8"/>
      <c:depthPercent val="59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8327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Svunta (forgreen)</c:v>
                </c:pt>
                <c:pt idx="4">
                  <c:v>Kargi (rough)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Sheet1!$B$2:$J$2</c:f>
              <c:numCache>
                <c:ptCount val="9"/>
                <c:pt idx="0">
                  <c:v>2.800000</c:v>
                </c:pt>
                <c:pt idx="1">
                  <c:v>3.400000</c:v>
                </c:pt>
                <c:pt idx="2">
                  <c:v>3.400000</c:v>
                </c:pt>
                <c:pt idx="3">
                  <c:v>3.300000</c:v>
                </c:pt>
                <c:pt idx="4">
                  <c:v>3.300000</c:v>
                </c:pt>
                <c:pt idx="5">
                  <c:v>3.200000</c:v>
                </c:pt>
                <c:pt idx="6">
                  <c:v>2.800000</c:v>
                </c:pt>
                <c:pt idx="7">
                  <c:v>3.000000</c:v>
                </c:pt>
                <c:pt idx="8">
                  <c:v>2.900000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Svunta (forgreen)</c:v>
                </c:pt>
                <c:pt idx="4">
                  <c:v>Kargi (rough)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Sheet1!$B$3:$J$3</c:f>
              <c:numCache>
                <c:ptCount val="9"/>
                <c:pt idx="0">
                  <c:v>2.700000</c:v>
                </c:pt>
                <c:pt idx="1">
                  <c:v>3.300000</c:v>
                </c:pt>
                <c:pt idx="2">
                  <c:v>3.300000</c:v>
                </c:pt>
                <c:pt idx="3">
                  <c:v>3.200000</c:v>
                </c:pt>
                <c:pt idx="4">
                  <c:v>3.200000</c:v>
                </c:pt>
                <c:pt idx="5">
                  <c:v>3.000000</c:v>
                </c:pt>
                <c:pt idx="6">
                  <c:v>2.700000</c:v>
                </c:pt>
                <c:pt idx="7">
                  <c:v>2.900000</c:v>
                </c:pt>
                <c:pt idx="8">
                  <c:v>2.700000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Svunta (forgreen)</c:v>
                </c:pt>
                <c:pt idx="4">
                  <c:v>Kargi (rough)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Sheet1!$B$4:$J$4</c:f>
              <c:numCache>
                <c:ptCount val="9"/>
                <c:pt idx="0">
                  <c:v>2.600000</c:v>
                </c:pt>
                <c:pt idx="1">
                  <c:v>3.000000</c:v>
                </c:pt>
                <c:pt idx="2">
                  <c:v>3.100000</c:v>
                </c:pt>
                <c:pt idx="3">
                  <c:v>3.000000</c:v>
                </c:pt>
                <c:pt idx="4">
                  <c:v>2.800000</c:v>
                </c:pt>
                <c:pt idx="5">
                  <c:v>3.000000</c:v>
                </c:pt>
                <c:pt idx="6">
                  <c:v>2.600000</c:v>
                </c:pt>
                <c:pt idx="7">
                  <c:v>2.800000</c:v>
                </c:pt>
                <c:pt idx="8">
                  <c:v>2.700000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2019</c:v>
                </c:pt>
              </c:strCache>
            </c:strRef>
          </c:tx>
          <c:spPr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Svunta (forgreen)</c:v>
                </c:pt>
                <c:pt idx="4">
                  <c:v>Kargi (rough)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Sheet1!$B$5:$J$5</c:f>
              <c:numCache>
                <c:ptCount val="9"/>
                <c:pt idx="0">
                  <c:v>3.000000</c:v>
                </c:pt>
                <c:pt idx="1">
                  <c:v>3.300000</c:v>
                </c:pt>
                <c:pt idx="2">
                  <c:v>3.500000</c:v>
                </c:pt>
                <c:pt idx="3">
                  <c:v>3.300000</c:v>
                </c:pt>
                <c:pt idx="4">
                  <c:v>3.000000</c:v>
                </c:pt>
                <c:pt idx="5">
                  <c:v>3.200000</c:v>
                </c:pt>
                <c:pt idx="6">
                  <c:v>2.900000</c:v>
                </c:pt>
                <c:pt idx="7">
                  <c:v>3.000000</c:v>
                </c:pt>
                <c:pt idx="8">
                  <c:v>2.800000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 ##/10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03009"/>
          <c:y val="0.93816"/>
          <c:w val="0.622654"/>
          <c:h val="0.06184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462421"/>
          <c:h val="0.98686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Já</c:v>
                </c:pt>
                <c:pt idx="1">
                  <c:v>Nei, finnst þetta of dýrt</c:v>
                </c:pt>
                <c:pt idx="2">
                  <c:v>Hef ekki áhuga á golfhermum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228.000000</c:v>
                </c:pt>
                <c:pt idx="1">
                  <c:v>84.000000</c:v>
                </c:pt>
                <c:pt idx="2">
                  <c:v>103.000000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85972"/>
          <c:y val="0.37046"/>
          <c:w val="0.514028"/>
          <c:h val="0.27158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238365"/>
          <c:y val="0.005"/>
          <c:w val="0.627685"/>
          <c:h val="0.85207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Já</c:v>
                </c:pt>
                <c:pt idx="1">
                  <c:v>Nei</c:v>
                </c:pt>
                <c:pt idx="2">
                  <c:v>Verð ekki var við þá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7.000000</c:v>
                </c:pt>
                <c:pt idx="1">
                  <c:v>332.000000</c:v>
                </c:pt>
                <c:pt idx="2">
                  <c:v>84.000000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7582"/>
          <c:w val="1"/>
          <c:h val="0.072418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0"/>
      <c:hPercent val="200"/>
      <c:rotY val="8"/>
      <c:depthPercent val="59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8234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Hvernig finnst þér matseðillinn?</c:v>
                </c:pt>
                <c:pt idx="1">
                  <c:v>Hvernig finnst þér afgreiðsluhraðinn?</c:v>
                </c:pt>
                <c:pt idx="2">
                  <c:v>Hve snyrtilegur finnst þér golfskálinn vera?</c:v>
                </c:pt>
                <c:pt idx="3">
                  <c:v>Hvernig er viðmót starfsmanna veitingasölu?</c:v>
                </c:pt>
                <c:pt idx="4">
                  <c:v>Hvernig finnst þér verðlagning veitingasölu?</c:v>
                </c:pt>
                <c:pt idx="5">
                  <c:v>Upplifun af veitingastaðnum í golfskálanum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4.200000</c:v>
                </c:pt>
                <c:pt idx="1">
                  <c:v>4.300000</c:v>
                </c:pt>
                <c:pt idx="2">
                  <c:v>4.500000</c:v>
                </c:pt>
                <c:pt idx="3">
                  <c:v>4.700000</c:v>
                </c:pt>
                <c:pt idx="4">
                  <c:v>4.300000</c:v>
                </c:pt>
                <c:pt idx="5">
                  <c:v>4.500000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 ##/10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46324"/>
          <c:y val="0.934984"/>
          <c:w val="0.631564"/>
          <c:h val="0.065015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0"/>
      <c:hPercent val="267"/>
      <c:rotY val="8"/>
      <c:depthPercent val="59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186776"/>
          <c:y val="0.005"/>
          <c:w val="0.976322"/>
          <c:h val="0.8233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Vöruframboð</c:v>
                </c:pt>
                <c:pt idx="1">
                  <c:v>Svaratími í síma</c:v>
                </c:pt>
                <c:pt idx="2">
                  <c:v>Verðlagning</c:v>
                </c:pt>
                <c:pt idx="3">
                  <c:v>Viðmót starfsmanna</c:v>
                </c:pt>
                <c:pt idx="4">
                  <c:v>Snyrtimennska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3.000000</c:v>
                </c:pt>
                <c:pt idx="1">
                  <c:v>3.500000</c:v>
                </c:pt>
                <c:pt idx="2">
                  <c:v>3.000000</c:v>
                </c:pt>
                <c:pt idx="3">
                  <c:v>4.200000</c:v>
                </c:pt>
                <c:pt idx="4">
                  <c:v>4.200000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 ##/10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3494"/>
          <c:w val="0.523196"/>
          <c:h val="0.06506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9241"/>
          <c:y val="0.005"/>
          <c:w val="0.676699"/>
          <c:h val="0.74428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3"/>
          <c:dPt>
            <c:idx val="0"/>
            <c:explosion val="3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3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3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3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Sheet1!$B$1:$E$1</c:f>
              <c:strCache>
                <c:ptCount val="4"/>
                <c:pt idx="0">
                  <c:v>Spila oftast golf í föstum hópi </c:v>
                </c:pt>
                <c:pt idx="1">
                  <c:v>Er hluti af æfingahópi í íþróttastarfi </c:v>
                </c:pt>
                <c:pt idx="2">
                  <c:v> Spila golf með fjölskyldunni </c:v>
                </c:pt>
                <c:pt idx="3">
                  <c:v> Skrái mig á rástíma eftir hentugleika 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188.000000</c:v>
                </c:pt>
                <c:pt idx="1">
                  <c:v>7.000000</c:v>
                </c:pt>
                <c:pt idx="2">
                  <c:v>98.000000</c:v>
                </c:pt>
                <c:pt idx="3">
                  <c:v>266.000000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796154"/>
          <c:w val="1"/>
          <c:h val="0.20384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8304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7"/>
          <c:dPt>
            <c:idx val="0"/>
            <c:explosion val="7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7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7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7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7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7"/>
            <c:spPr>
              <a:gradFill flip="none" rotWithShape="1">
                <a:gsLst>
                  <a:gs pos="0">
                    <a:schemeClr val="accent6">
                      <a:hueOff val="-337441"/>
                      <a:satOff val="-6596"/>
                      <a:lumOff val="10008"/>
                    </a:schemeClr>
                  </a:gs>
                  <a:gs pos="100000">
                    <a:schemeClr val="accent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6"/>
            <c:explosion val="7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Sheet1!$B$1:$H$1</c:f>
              <c:strCache>
                <c:ptCount val="7"/>
                <c:pt idx="0">
                  <c:v>Yngri en 20 ára</c:v>
                </c:pt>
                <c:pt idx="1">
                  <c:v>20-30 ára</c:v>
                </c:pt>
                <c:pt idx="2">
                  <c:v>31-40 ára</c:v>
                </c:pt>
                <c:pt idx="3">
                  <c:v>41-50 ára</c:v>
                </c:pt>
                <c:pt idx="4">
                  <c:v>51-60 ára</c:v>
                </c:pt>
                <c:pt idx="5">
                  <c:v>61-67 ára</c:v>
                </c:pt>
                <c:pt idx="6">
                  <c:v>67+</c:v>
                </c:pt>
              </c:strCache>
            </c:strRef>
          </c:cat>
          <c:val>
            <c:numRef>
              <c:f>Sheet1!$B$2:$H$2</c:f>
              <c:numCache>
                <c:ptCount val="7"/>
                <c:pt idx="0">
                  <c:v>4.000000</c:v>
                </c:pt>
                <c:pt idx="1">
                  <c:v>14.000000</c:v>
                </c:pt>
                <c:pt idx="2">
                  <c:v>19.000000</c:v>
                </c:pt>
                <c:pt idx="3">
                  <c:v>84.000000</c:v>
                </c:pt>
                <c:pt idx="4">
                  <c:v>157.000000</c:v>
                </c:pt>
                <c:pt idx="5">
                  <c:v>74.000000</c:v>
                </c:pt>
                <c:pt idx="6">
                  <c:v>76.000000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123165"/>
          <c:y val="0.854521"/>
          <c:w val="0.975367"/>
          <c:h val="0.1454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312458"/>
          <c:y val="0.005"/>
          <c:w val="0.871419"/>
          <c:h val="0.810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3"/>
          <c:dPt>
            <c:idx val="0"/>
            <c:explosion val="3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3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3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3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Sheet1!$B$1:$F$1</c:f>
              <c:strCache>
                <c:ptCount val="5"/>
                <c:pt idx="0">
                  <c:v>Undir 10</c:v>
                </c:pt>
                <c:pt idx="1">
                  <c:v>10-20</c:v>
                </c:pt>
                <c:pt idx="2">
                  <c:v>21-30</c:v>
                </c:pt>
                <c:pt idx="3">
                  <c:v>Yfir 30</c:v>
                </c:pt>
                <c:pt idx="4">
                  <c:v>Man það ekki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60.000000</c:v>
                </c:pt>
                <c:pt idx="1">
                  <c:v>176.000000</c:v>
                </c:pt>
                <c:pt idx="2">
                  <c:v>136.000000</c:v>
                </c:pt>
                <c:pt idx="3">
                  <c:v>56.000000</c:v>
                </c:pt>
                <c:pt idx="4">
                  <c:v>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96582"/>
          <c:w val="1"/>
          <c:h val="0.10341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1"/>
      <c:hPercent val="242"/>
      <c:rotY val="10"/>
      <c:depthPercent val="34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8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Umhverfi klúbbhúss</c:v>
                </c:pt>
                <c:pt idx="1">
                  <c:v>Þjón. á skrifst.</c:v>
                </c:pt>
                <c:pt idx="2">
                  <c:v>Skilvirkn. Vallareftirlits</c:v>
                </c:pt>
                <c:pt idx="3">
                  <c:v>Leikhraði</c:v>
                </c:pt>
                <c:pt idx="4">
                  <c:v>Aðgengi að völlum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4.500000</c:v>
                </c:pt>
                <c:pt idx="1">
                  <c:v>4.400000</c:v>
                </c:pt>
                <c:pt idx="2">
                  <c:v>3.700000</c:v>
                </c:pt>
                <c:pt idx="3">
                  <c:v>3.500000</c:v>
                </c:pt>
                <c:pt idx="4">
                  <c:v>3.400000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Umhverfi klúbbhúss</c:v>
                </c:pt>
                <c:pt idx="1">
                  <c:v>Þjón. á skrifst.</c:v>
                </c:pt>
                <c:pt idx="2">
                  <c:v>Skilvirkn. Vallareftirlits</c:v>
                </c:pt>
                <c:pt idx="3">
                  <c:v>Leikhraði</c:v>
                </c:pt>
                <c:pt idx="4">
                  <c:v>Aðgengi að völlum</c:v>
                </c:pt>
              </c:strCache>
            </c:strRef>
          </c:cat>
          <c:val>
            <c:numRef>
              <c:f>Sheet1!$B$3:$F$3</c:f>
              <c:numCache>
                <c:ptCount val="5"/>
                <c:pt idx="0">
                  <c:v>4.500000</c:v>
                </c:pt>
                <c:pt idx="1">
                  <c:v>4.400000</c:v>
                </c:pt>
                <c:pt idx="2">
                  <c:v>3.700000</c:v>
                </c:pt>
                <c:pt idx="3">
                  <c:v>3.500000</c:v>
                </c:pt>
                <c:pt idx="4">
                  <c:v>3.400000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Umhverfi klúbbhúss</c:v>
                </c:pt>
                <c:pt idx="1">
                  <c:v>Þjón. á skrifst.</c:v>
                </c:pt>
                <c:pt idx="2">
                  <c:v>Skilvirkn. Vallareftirlits</c:v>
                </c:pt>
                <c:pt idx="3">
                  <c:v>Leikhraði</c:v>
                </c:pt>
                <c:pt idx="4">
                  <c:v>Aðgengi að völlum</c:v>
                </c:pt>
              </c:strCache>
            </c:strRef>
          </c:cat>
          <c:val>
            <c:numRef>
              <c:f>Sheet1!$B$4:$F$4</c:f>
              <c:numCache>
                <c:ptCount val="5"/>
                <c:pt idx="0">
                  <c:v>4.400000</c:v>
                </c:pt>
                <c:pt idx="1">
                  <c:v>4.100000</c:v>
                </c:pt>
                <c:pt idx="2">
                  <c:v>3.500000</c:v>
                </c:pt>
                <c:pt idx="3">
                  <c:v>3.300000</c:v>
                </c:pt>
                <c:pt idx="4">
                  <c:v>3.300000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2019</c:v>
                </c:pt>
              </c:strCache>
            </c:strRef>
          </c:tx>
          <c:spPr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Umhverfi klúbbhúss</c:v>
                </c:pt>
                <c:pt idx="1">
                  <c:v>Þjón. á skrifst.</c:v>
                </c:pt>
                <c:pt idx="2">
                  <c:v>Skilvirkn. Vallareftirlits</c:v>
                </c:pt>
                <c:pt idx="3">
                  <c:v>Leikhraði</c:v>
                </c:pt>
                <c:pt idx="4">
                  <c:v>Aðgengi að völlum</c:v>
                </c:pt>
              </c:strCache>
            </c:strRef>
          </c:cat>
          <c:val>
            <c:numRef>
              <c:f>Sheet1!$B$5:$F$5</c:f>
              <c:numCache>
                <c:ptCount val="5"/>
                <c:pt idx="0">
                  <c:v>4.500000</c:v>
                </c:pt>
                <c:pt idx="1">
                  <c:v>4.200000</c:v>
                </c:pt>
                <c:pt idx="2">
                  <c:v>3.500000</c:v>
                </c:pt>
                <c:pt idx="3">
                  <c:v>3.500000</c:v>
                </c:pt>
                <c:pt idx="4">
                  <c:v>3.600000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 ##/10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888602"/>
          <c:y val="0.933606"/>
          <c:w val="0.651771"/>
          <c:h val="0.06639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0"/>
      <c:hPercent val="227"/>
      <c:rotY val="9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827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Kargi (rough)</c:v>
                </c:pt>
                <c:pt idx="4">
                  <c:v>Svunta (forgreen)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Sheet1!$B$2:$J$2</c:f>
              <c:numCache>
                <c:ptCount val="9"/>
                <c:pt idx="0">
                  <c:v>4.000000</c:v>
                </c:pt>
                <c:pt idx="1">
                  <c:v>4.200000</c:v>
                </c:pt>
                <c:pt idx="2">
                  <c:v>4.500000</c:v>
                </c:pt>
                <c:pt idx="3">
                  <c:v>3.900000</c:v>
                </c:pt>
                <c:pt idx="4">
                  <c:v>4.200000</c:v>
                </c:pt>
                <c:pt idx="5">
                  <c:v>3.400000</c:v>
                </c:pt>
                <c:pt idx="6">
                  <c:v>3.900000</c:v>
                </c:pt>
                <c:pt idx="7">
                  <c:v>4.000000</c:v>
                </c:pt>
                <c:pt idx="8">
                  <c:v>3.800000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0.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Kargi (rough)</c:v>
                </c:pt>
                <c:pt idx="4">
                  <c:v>Svunta (forgreen)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Sheet1!$B$3:$J$3</c:f>
              <c:numCache>
                <c:ptCount val="9"/>
                <c:pt idx="0">
                  <c:v>4.100000</c:v>
                </c:pt>
                <c:pt idx="1">
                  <c:v>4.300000</c:v>
                </c:pt>
                <c:pt idx="2">
                  <c:v>4.600000</c:v>
                </c:pt>
                <c:pt idx="3">
                  <c:v>4.000000</c:v>
                </c:pt>
                <c:pt idx="4">
                  <c:v>4.300000</c:v>
                </c:pt>
                <c:pt idx="5">
                  <c:v>3.600000</c:v>
                </c:pt>
                <c:pt idx="6">
                  <c:v>4.000000</c:v>
                </c:pt>
                <c:pt idx="7">
                  <c:v>4.000000</c:v>
                </c:pt>
                <c:pt idx="8">
                  <c:v>3.700000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Kargi (rough)</c:v>
                </c:pt>
                <c:pt idx="4">
                  <c:v>Svunta (forgreen)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Sheet1!$B$4:$J$4</c:f>
              <c:numCache>
                <c:ptCount val="9"/>
                <c:pt idx="0">
                  <c:v>4.000000</c:v>
                </c:pt>
                <c:pt idx="1">
                  <c:v>3.800000</c:v>
                </c:pt>
                <c:pt idx="2">
                  <c:v>4.400000</c:v>
                </c:pt>
                <c:pt idx="3">
                  <c:v>3.400000</c:v>
                </c:pt>
                <c:pt idx="4">
                  <c:v>4.100000</c:v>
                </c:pt>
                <c:pt idx="5">
                  <c:v>3.400000</c:v>
                </c:pt>
                <c:pt idx="6">
                  <c:v>4.000000</c:v>
                </c:pt>
                <c:pt idx="7">
                  <c:v>4.000000</c:v>
                </c:pt>
                <c:pt idx="8">
                  <c:v>3.800000</c:v>
                </c:pt>
              </c:numCache>
            </c:numRef>
          </c:val>
          <c:shape val="box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2019</c:v>
                </c:pt>
              </c:strCache>
            </c:strRef>
          </c:tx>
          <c:spPr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tl" rotWithShape="1" blurRad="127000" dist="0" dir="7800000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5484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Teigar</c:v>
                </c:pt>
                <c:pt idx="1">
                  <c:v>Brautir</c:v>
                </c:pt>
                <c:pt idx="2">
                  <c:v>Flatir</c:v>
                </c:pt>
                <c:pt idx="3">
                  <c:v>Kargi (rough)</c:v>
                </c:pt>
                <c:pt idx="4">
                  <c:v>Svunta (forgreen)</c:v>
                </c:pt>
                <c:pt idx="5">
                  <c:v>Glompur</c:v>
                </c:pt>
                <c:pt idx="6">
                  <c:v>Göngustígar</c:v>
                </c:pt>
                <c:pt idx="7">
                  <c:v>Merkingar teiga</c:v>
                </c:pt>
                <c:pt idx="8">
                  <c:v>Fjarlægðarmerkingar</c:v>
                </c:pt>
              </c:strCache>
            </c:strRef>
          </c:cat>
          <c:val>
            <c:numRef>
              <c:f>Sheet1!$B$5:$J$5</c:f>
              <c:numCache>
                <c:ptCount val="9"/>
                <c:pt idx="0">
                  <c:v>4.200000</c:v>
                </c:pt>
                <c:pt idx="1">
                  <c:v>4.300000</c:v>
                </c:pt>
                <c:pt idx="2">
                  <c:v>4.600000</c:v>
                </c:pt>
                <c:pt idx="3">
                  <c:v>4.300000</c:v>
                </c:pt>
                <c:pt idx="4">
                  <c:v>4.000000</c:v>
                </c:pt>
                <c:pt idx="5">
                  <c:v>3.400000</c:v>
                </c:pt>
                <c:pt idx="6">
                  <c:v>4.000000</c:v>
                </c:pt>
                <c:pt idx="7">
                  <c:v>4.000000</c:v>
                </c:pt>
                <c:pt idx="8">
                  <c:v>3.800000</c:v>
                </c:pt>
              </c:numCache>
            </c:numRef>
          </c:val>
          <c:shape val="box"/>
        </c:ser>
        <c:gapWidth val="4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  <c:min val="0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 ##/10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8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"/>
        <c:minorUnit val="0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639423"/>
          <c:y val="0.942636"/>
          <c:w val="0.665867"/>
          <c:h val="0.05736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532217"/>
          <c:h val="0.78963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Hraunið</c:v>
                </c:pt>
                <c:pt idx="1">
                  <c:v>Hvaleyrin</c:v>
                </c:pt>
                <c:pt idx="2">
                  <c:v>Veit ekki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221.000000</c:v>
                </c:pt>
                <c:pt idx="1">
                  <c:v>95.000000</c:v>
                </c:pt>
                <c:pt idx="2">
                  <c:v>74.000000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86921"/>
          <c:y val="0.911138"/>
          <c:w val="0.813079"/>
          <c:h val="0.088861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000" u="none">
              <a:solidFill>
                <a:srgbClr val="000000"/>
              </a:solidFill>
              <a:latin typeface="Helvetica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Hraunið</c:v>
                </c:pt>
                <c:pt idx="1">
                  <c:v>Hvaleyrin</c:v>
                </c:pt>
                <c:pt idx="2">
                  <c:v>Veit ekki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73.000000</c:v>
                </c:pt>
                <c:pt idx="1">
                  <c:v>17.000000</c:v>
                </c:pt>
                <c:pt idx="2">
                  <c:v>11.000000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chemeClr val="accent2">
                      <a:hueOff val="-2473793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gradFill flip="none" rotWithShape="1">
                <a:gsLst>
                  <a:gs pos="0">
                    <a:schemeClr val="accent3">
                      <a:hueOff val="136527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5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50800" dir="5400000">
                          <a:srgbClr val="000000">
                            <a:alpha val="60000"/>
                          </a:srgbClr>
                        </a:outerShdw>
                      </a:effectLst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Hraunið</c:v>
                </c:pt>
                <c:pt idx="1">
                  <c:v>Hvaleyrin</c:v>
                </c:pt>
                <c:pt idx="2">
                  <c:v>Veit ekki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218.000000</c:v>
                </c:pt>
                <c:pt idx="1">
                  <c:v>125.000000</c:v>
                </c:pt>
                <c:pt idx="2">
                  <c:v>85.000000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905000" y="0"/>
            <a:ext cx="21420093" cy="1428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07210" y="892968"/>
            <a:ext cx="13751720" cy="91725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6869906" y="892968"/>
            <a:ext cx="17377173" cy="115847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9423796" y="3661171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442031" y="7069144"/>
            <a:ext cx="8518923" cy="5682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192000" y="1246988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91704" y="1250156"/>
            <a:ext cx="16841392" cy="112275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5.xml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4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Relationship Id="rId4" Type="http://schemas.openxmlformats.org/officeDocument/2006/relationships/image" Target="../media/image1.jpeg"/><Relationship Id="rId5" Type="http://schemas.openxmlformats.org/officeDocument/2006/relationships/chart" Target="../charts/chart9.xml"/><Relationship Id="rId6" Type="http://schemas.openxmlformats.org/officeDocument/2006/relationships/chart" Target="../charts/char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ðhorfskönnun Keilis 2019"/>
          <p:cNvSpPr txBox="1"/>
          <p:nvPr/>
        </p:nvSpPr>
        <p:spPr>
          <a:xfrm>
            <a:off x="3816854" y="5832078"/>
            <a:ext cx="15907483" cy="344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0800"/>
            </a:lvl1pPr>
          </a:lstStyle>
          <a:p>
            <a:pPr/>
            <a:r>
              <a:t>Viðhorfskönnun Keilis 2019</a:t>
            </a:r>
          </a:p>
        </p:txBody>
      </p:sp>
      <p:sp>
        <p:nvSpPr>
          <p:cNvPr id="120" name="Framkvæmdastjóri Keilis, Ólafur Þór Ágústsson"/>
          <p:cNvSpPr txBox="1"/>
          <p:nvPr/>
        </p:nvSpPr>
        <p:spPr>
          <a:xfrm>
            <a:off x="7302817" y="10566796"/>
            <a:ext cx="134931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Framkvæmdastjóri Keilis, Ólafur Þór Ágústsson</a:t>
            </a:r>
          </a:p>
        </p:txBody>
      </p:sp>
      <p:pic>
        <p:nvPicPr>
          <p:cNvPr id="121" name="Unknown-1.jpg" descr="Unknow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7125" y="736420"/>
            <a:ext cx="4506940" cy="4523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86" name="3D Bar Chart"/>
          <p:cNvGraphicFramePr/>
          <p:nvPr/>
        </p:nvGraphicFramePr>
        <p:xfrm>
          <a:off x="632739" y="4529325"/>
          <a:ext cx="21342166" cy="870596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7" name="Leggðu mat á eftirfarandi þætti hjá Veitingasölunni þar sem 1 er lægsta einkunn og 5 er hæsta einkunn."/>
          <p:cNvSpPr txBox="1"/>
          <p:nvPr/>
        </p:nvSpPr>
        <p:spPr>
          <a:xfrm>
            <a:off x="6824229" y="2544039"/>
            <a:ext cx="13628343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7700">
              <a:defRPr sz="2800"/>
            </a:lvl1pPr>
          </a:lstStyle>
          <a:p>
            <a:pPr/>
            <a:r>
              <a:t>Leggðu mat á eftirfarandi þætti hjá Veitingasölunni þar sem 1 er lægsta einkunn og 5 er hæsta einkunn.</a:t>
            </a:r>
          </a:p>
        </p:txBody>
      </p:sp>
      <p:pic>
        <p:nvPicPr>
          <p:cNvPr id="188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3062896" y="8400403"/>
            <a:ext cx="8049849" cy="101601"/>
          </a:xfrm>
          <a:prstGeom prst="rect">
            <a:avLst/>
          </a:prstGeom>
        </p:spPr>
      </p:pic>
      <p:pic>
        <p:nvPicPr>
          <p:cNvPr id="190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93" name="3D Bar Chart"/>
          <p:cNvGraphicFramePr/>
          <p:nvPr/>
        </p:nvGraphicFramePr>
        <p:xfrm>
          <a:off x="578737" y="4765169"/>
          <a:ext cx="22519212" cy="869861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4" name="Leggðu mat á eftirfarandi þætti hjá Golfversluninni þar sem 1 er lægsta einkunn og 5 er hæsta einkunn."/>
          <p:cNvSpPr txBox="1"/>
          <p:nvPr/>
        </p:nvSpPr>
        <p:spPr>
          <a:xfrm>
            <a:off x="6824229" y="2544039"/>
            <a:ext cx="13628343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7700">
              <a:defRPr sz="2800"/>
            </a:lvl1pPr>
          </a:lstStyle>
          <a:p>
            <a:pPr/>
            <a:r>
              <a:t>Leggðu mat á eftirfarandi þætti hjá Golfversluninni þar sem 1 er lægsta einkunn og 5 er hæsta einkunn.</a:t>
            </a:r>
          </a:p>
        </p:txBody>
      </p:sp>
      <p:pic>
        <p:nvPicPr>
          <p:cNvPr id="195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2583024" y="8500419"/>
            <a:ext cx="8049849" cy="101601"/>
          </a:xfrm>
          <a:prstGeom prst="rect">
            <a:avLst/>
          </a:prstGeom>
        </p:spPr>
      </p:pic>
      <p:pic>
        <p:nvPicPr>
          <p:cNvPr id="197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ystery golfers 2019"/>
          <p:cNvSpPr txBox="1"/>
          <p:nvPr/>
        </p:nvSpPr>
        <p:spPr>
          <a:xfrm>
            <a:off x="1603394" y="5580065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Mystery golfers 2019</a:t>
            </a:r>
          </a:p>
        </p:txBody>
      </p:sp>
      <p:pic>
        <p:nvPicPr>
          <p:cNvPr id="200" name="Unknown-1.jpg" descr="Unknow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0594" y="512007"/>
            <a:ext cx="4837398" cy="485481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Þátttakendur voru beðnir að gefa vellinum einkun 1-5, allir þátttakendur nema einn gaf vellinum 5."/>
          <p:cNvSpPr txBox="1"/>
          <p:nvPr/>
        </p:nvSpPr>
        <p:spPr>
          <a:xfrm>
            <a:off x="2234809" y="7596593"/>
            <a:ext cx="9267447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/>
            <a:r>
              <a:t>Þátttakendur voru beðnir að gefa vellinum einkun 1-5, allir þátttakendur nema einn gaf vellinum 5.  </a:t>
            </a:r>
          </a:p>
        </p:txBody>
      </p:sp>
      <p:pic>
        <p:nvPicPr>
          <p:cNvPr id="202" name="Screenshot 2019-11-30 at 13.33.44.png" descr="Screenshot 2019-11-30 at 13.33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95043" y="-158658"/>
            <a:ext cx="11529125" cy="14861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Viðhorfskönnun Keilis 2019…"/>
          <p:cNvSpPr txBox="1"/>
          <p:nvPr/>
        </p:nvSpPr>
        <p:spPr>
          <a:xfrm>
            <a:off x="3549486" y="6343649"/>
            <a:ext cx="17285028" cy="517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11000"/>
            </a:pPr>
            <a:r>
              <a:t>Viðhorfskönnun Keilis 2019</a:t>
            </a:r>
          </a:p>
          <a:p>
            <a:pPr>
              <a:defRPr sz="11000"/>
            </a:pPr>
          </a:p>
          <a:p>
            <a:pPr>
              <a:defRPr sz="11000"/>
            </a:pPr>
            <a:r>
              <a:t>Takk fyrir að taka þátt! </a:t>
            </a:r>
          </a:p>
        </p:txBody>
      </p:sp>
      <p:pic>
        <p:nvPicPr>
          <p:cNvPr id="205" name="Unknown-1.jpg" descr="Unknow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2371" y="843576"/>
            <a:ext cx="4245103" cy="426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JI_0007.jpg" descr="DJI_000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203" t="0" r="18203" b="0"/>
          <a:stretch>
            <a:fillRect/>
          </a:stretch>
        </p:blipFill>
        <p:spPr>
          <a:xfrm>
            <a:off x="13560526" y="2889249"/>
            <a:ext cx="8810946" cy="10384330"/>
          </a:xfrm>
          <a:prstGeom prst="rect">
            <a:avLst/>
          </a:prstGeom>
        </p:spPr>
      </p:pic>
      <p:sp>
        <p:nvSpPr>
          <p:cNvPr id="124" name="Viðhorfskönnun Keilis 20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sp>
        <p:nvSpPr>
          <p:cNvPr id="125" name="Spurt var um Hraunkot/þjónusta…"/>
          <p:cNvSpPr txBox="1"/>
          <p:nvPr>
            <p:ph type="body" sz="quarter" idx="1"/>
          </p:nvPr>
        </p:nvSpPr>
        <p:spPr>
          <a:xfrm>
            <a:off x="3090583" y="3661171"/>
            <a:ext cx="7500938" cy="8840392"/>
          </a:xfrm>
          <a:prstGeom prst="rect">
            <a:avLst/>
          </a:prstGeom>
        </p:spPr>
        <p:txBody>
          <a:bodyPr/>
          <a:lstStyle/>
          <a:p>
            <a:pPr marL="372291" indent="-372291" defTabSz="657225">
              <a:spcBef>
                <a:spcPts val="3600"/>
              </a:spcBef>
              <a:defRPr sz="3040"/>
            </a:pPr>
            <a:r>
              <a:t>Spurt var um Hraunkot/þjónusta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Tíðni golfleiks á völlum Keilis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Um aðild að félaginu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Forgjöf þátttakenda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Aldur þátttakenda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Ánægja með Íþróttastarf Keilis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Beðið um ábendingar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Nýtt í ár Veitingar og golfbúð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Alls 28 spurningar</a:t>
            </a:r>
          </a:p>
          <a:p>
            <a:pPr marL="372291" indent="-372291" defTabSz="657225">
              <a:spcBef>
                <a:spcPts val="3600"/>
              </a:spcBef>
              <a:defRPr sz="3040"/>
            </a:pPr>
            <a:r>
              <a:t>Svaratími var að meðaltali 7.28 mín</a:t>
            </a:r>
          </a:p>
        </p:txBody>
      </p:sp>
      <p:pic>
        <p:nvPicPr>
          <p:cNvPr id="126" name="Unknown-1.jpg" descr="Unknown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29" name="2D Pie Chart"/>
          <p:cNvGraphicFramePr/>
          <p:nvPr/>
        </p:nvGraphicFramePr>
        <p:xfrm>
          <a:off x="2337136" y="3762628"/>
          <a:ext cx="8227022" cy="65162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0" name="Kyn"/>
          <p:cNvSpPr txBox="1"/>
          <p:nvPr/>
        </p:nvSpPr>
        <p:spPr>
          <a:xfrm>
            <a:off x="5825806" y="2837916"/>
            <a:ext cx="124968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Kyn</a:t>
            </a:r>
          </a:p>
        </p:txBody>
      </p:sp>
      <p:graphicFrame>
        <p:nvGraphicFramePr>
          <p:cNvPr id="131" name="2D Pie Chart"/>
          <p:cNvGraphicFramePr/>
          <p:nvPr/>
        </p:nvGraphicFramePr>
        <p:xfrm>
          <a:off x="12757164" y="2864249"/>
          <a:ext cx="10688721" cy="955757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2" name="Alls tóku 428 þátt af 1344 félagsmönnum"/>
          <p:cNvSpPr txBox="1"/>
          <p:nvPr/>
        </p:nvSpPr>
        <p:spPr>
          <a:xfrm>
            <a:off x="1615809" y="10459637"/>
            <a:ext cx="821280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/>
            <a:r>
              <a:t>Alls tóku 428 þátt af 1344 félagsmönnum</a:t>
            </a:r>
          </a:p>
        </p:txBody>
      </p:sp>
      <p:pic>
        <p:nvPicPr>
          <p:cNvPr id="133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Viðhorfskönnun Keilis 2019"/>
          <p:cNvSpPr txBox="1"/>
          <p:nvPr/>
        </p:nvSpPr>
        <p:spPr>
          <a:xfrm>
            <a:off x="6485070" y="860056"/>
            <a:ext cx="10530278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36" name="2D Pie Chart"/>
          <p:cNvGraphicFramePr/>
          <p:nvPr/>
        </p:nvGraphicFramePr>
        <p:xfrm>
          <a:off x="616327" y="2952761"/>
          <a:ext cx="8694155" cy="1031444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37" name="2D Pie Chart"/>
          <p:cNvGraphicFramePr/>
          <p:nvPr/>
        </p:nvGraphicFramePr>
        <p:xfrm>
          <a:off x="13592215" y="2598967"/>
          <a:ext cx="9504212" cy="1005738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138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8961" y="640269"/>
            <a:ext cx="2056397" cy="20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Aldur"/>
          <p:cNvSpPr txBox="1"/>
          <p:nvPr/>
        </p:nvSpPr>
        <p:spPr>
          <a:xfrm>
            <a:off x="4012809" y="1860882"/>
            <a:ext cx="190119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/>
            <a:r>
              <a:t>Aldur</a:t>
            </a:r>
          </a:p>
        </p:txBody>
      </p:sp>
      <p:sp>
        <p:nvSpPr>
          <p:cNvPr id="140" name="Forgjöf"/>
          <p:cNvSpPr txBox="1"/>
          <p:nvPr/>
        </p:nvSpPr>
        <p:spPr>
          <a:xfrm>
            <a:off x="16850109" y="1744164"/>
            <a:ext cx="236029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/>
            <a:r>
              <a:t>Forgjöf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43" name="3D Bar Chart"/>
          <p:cNvGraphicFramePr/>
          <p:nvPr/>
        </p:nvGraphicFramePr>
        <p:xfrm>
          <a:off x="1532792" y="4679926"/>
          <a:ext cx="20255027" cy="848325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4" name="Vinsamlegast legðu mat á eftirfarandi þætti í þjónustu GK. Gefðu hverjum þætti einkunn á bilinu 1 til 5, þar sem 1 er lægsta einkunn og 5 er hæsta einkunn."/>
          <p:cNvSpPr txBox="1"/>
          <p:nvPr/>
        </p:nvSpPr>
        <p:spPr>
          <a:xfrm>
            <a:off x="5762701" y="2841260"/>
            <a:ext cx="13394379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Vinsamlegast legðu mat á eftirfarandi þætti í þjónustu GK. Gefðu hverjum þætti einkunn á bilinu 1 til 5, þar sem 1 er lægsta einkunn og 5 er hæsta einkunn. </a:t>
            </a:r>
          </a:p>
        </p:txBody>
      </p:sp>
      <p:pic>
        <p:nvPicPr>
          <p:cNvPr id="145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1927884" y="8623889"/>
            <a:ext cx="8161594" cy="101601"/>
          </a:xfrm>
          <a:prstGeom prst="rect">
            <a:avLst/>
          </a:prstGeom>
        </p:spPr>
      </p:pic>
      <p:pic>
        <p:nvPicPr>
          <p:cNvPr id="147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0503104" y="8623889"/>
            <a:ext cx="8161594" cy="101601"/>
          </a:xfrm>
          <a:prstGeom prst="rect">
            <a:avLst/>
          </a:prstGeom>
        </p:spPr>
      </p:pic>
      <p:pic>
        <p:nvPicPr>
          <p:cNvPr id="149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whole" bldLvl="1" animBg="1" rev="0" advAuto="0" spid="145" grpId="3"/>
      <p:bldP build="whole" bldLvl="1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52" name="3D Bar Chart"/>
          <p:cNvGraphicFramePr/>
          <p:nvPr/>
        </p:nvGraphicFramePr>
        <p:xfrm>
          <a:off x="853780" y="3266071"/>
          <a:ext cx="21876512" cy="1019079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53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1427178" y="7966701"/>
            <a:ext cx="9431428" cy="101601"/>
          </a:xfrm>
          <a:prstGeom prst="rect">
            <a:avLst/>
          </a:prstGeom>
        </p:spPr>
      </p:pic>
      <p:sp>
        <p:nvSpPr>
          <p:cNvPr id="155" name="Vinsamlegast gefðu eftirfarandi atriðum á HVALEYRARVELLINUM einkunn, þar sem 1 er lægsta einkunn og 5 er hæsta einkunn."/>
          <p:cNvSpPr txBox="1"/>
          <p:nvPr/>
        </p:nvSpPr>
        <p:spPr>
          <a:xfrm>
            <a:off x="4790038" y="2568574"/>
            <a:ext cx="16041362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7700">
              <a:defRPr sz="2800"/>
            </a:lvl1pPr>
          </a:lstStyle>
          <a:p>
            <a:pPr/>
            <a:r>
              <a:t>Vinsamlegast gefðu eftirfarandi atriðum á HVALEYRARVELLINUM einkunn, þar sem 1 er lægsta einkunn og 5 er hæsta einkunn.</a:t>
            </a:r>
          </a:p>
        </p:txBody>
      </p:sp>
      <p:pic>
        <p:nvPicPr>
          <p:cNvPr id="156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80980" y="521865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sp>
        <p:nvSpPr>
          <p:cNvPr id="159" name="Ef þú tekur allt með í reikninginn - hvor hluti Hvaleyrarvallarins, Hraunið (9 holur) eða Hvaleyrin (9 holur) finnst þér skemmtilegri golfvöllur?"/>
          <p:cNvSpPr txBox="1"/>
          <p:nvPr/>
        </p:nvSpPr>
        <p:spPr>
          <a:xfrm>
            <a:off x="5474321" y="2963465"/>
            <a:ext cx="13435357" cy="189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800"/>
            </a:lvl1pPr>
          </a:lstStyle>
          <a:p>
            <a:pPr/>
            <a:r>
              <a:t>Ef þú tekur allt með í reikninginn - hvor hluti Hvaleyrarvallarins, Hraunið (9 holur) eða Hvaleyrin (9 holur) finnst þér skemmtilegri golfvöllur?</a:t>
            </a:r>
          </a:p>
        </p:txBody>
      </p:sp>
      <p:sp>
        <p:nvSpPr>
          <p:cNvPr id="160" name="Skoðum breytinguna á milli ára"/>
          <p:cNvSpPr txBox="1"/>
          <p:nvPr/>
        </p:nvSpPr>
        <p:spPr>
          <a:xfrm>
            <a:off x="7062180" y="5046245"/>
            <a:ext cx="972044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/>
            <a:r>
              <a:t>Skoðum breytinguna á milli ára</a:t>
            </a:r>
          </a:p>
        </p:txBody>
      </p:sp>
      <p:graphicFrame>
        <p:nvGraphicFramePr>
          <p:cNvPr id="161" name="2D Pie Chart"/>
          <p:cNvGraphicFramePr/>
          <p:nvPr/>
        </p:nvGraphicFramePr>
        <p:xfrm>
          <a:off x="7155363" y="7323878"/>
          <a:ext cx="9023831" cy="598729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62" name="2D Pie Chart"/>
          <p:cNvGraphicFramePr/>
          <p:nvPr/>
        </p:nvGraphicFramePr>
        <p:xfrm>
          <a:off x="1453492" y="7323878"/>
          <a:ext cx="4802638" cy="480263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63" name="2014"/>
          <p:cNvSpPr txBox="1"/>
          <p:nvPr/>
        </p:nvSpPr>
        <p:spPr>
          <a:xfrm>
            <a:off x="3070903" y="6088323"/>
            <a:ext cx="15678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2014</a:t>
            </a:r>
          </a:p>
        </p:txBody>
      </p:sp>
      <p:sp>
        <p:nvSpPr>
          <p:cNvPr id="164" name="2017"/>
          <p:cNvSpPr txBox="1"/>
          <p:nvPr/>
        </p:nvSpPr>
        <p:spPr>
          <a:xfrm>
            <a:off x="8772774" y="6185061"/>
            <a:ext cx="15678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2017</a:t>
            </a:r>
          </a:p>
        </p:txBody>
      </p:sp>
      <p:pic>
        <p:nvPicPr>
          <p:cNvPr id="165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6" name="2D Pie Chart"/>
          <p:cNvGraphicFramePr/>
          <p:nvPr/>
        </p:nvGraphicFramePr>
        <p:xfrm>
          <a:off x="18557352" y="7323878"/>
          <a:ext cx="4802639" cy="480263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67" name="2019"/>
          <p:cNvSpPr txBox="1"/>
          <p:nvPr/>
        </p:nvSpPr>
        <p:spPr>
          <a:xfrm>
            <a:off x="20174764" y="6088323"/>
            <a:ext cx="15678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2019</a:t>
            </a:r>
          </a:p>
        </p:txBody>
      </p:sp>
      <p:graphicFrame>
        <p:nvGraphicFramePr>
          <p:cNvPr id="168" name="2D Pie Chart"/>
          <p:cNvGraphicFramePr/>
          <p:nvPr/>
        </p:nvGraphicFramePr>
        <p:xfrm>
          <a:off x="12856358" y="7323878"/>
          <a:ext cx="4802638" cy="480263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169" name="2018"/>
          <p:cNvSpPr txBox="1"/>
          <p:nvPr/>
        </p:nvSpPr>
        <p:spPr>
          <a:xfrm>
            <a:off x="14473769" y="6185061"/>
            <a:ext cx="15678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Viðhorfskönnun Keilis 2019"/>
          <p:cNvSpPr txBox="1"/>
          <p:nvPr/>
        </p:nvSpPr>
        <p:spPr>
          <a:xfrm>
            <a:off x="7966507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72" name="3D Bar Chart"/>
          <p:cNvGraphicFramePr/>
          <p:nvPr/>
        </p:nvGraphicFramePr>
        <p:xfrm>
          <a:off x="719275" y="3986653"/>
          <a:ext cx="23469194" cy="926625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3" name="Vinsamlegast gefðu eftirfarandi atriðum á SVEINSKOTSVELLINUM einkunn, þar sem 1 er lægsta einkunn og 5 er hæsta einkunn."/>
          <p:cNvSpPr txBox="1"/>
          <p:nvPr/>
        </p:nvSpPr>
        <p:spPr>
          <a:xfrm>
            <a:off x="6824229" y="2544039"/>
            <a:ext cx="13628343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647700">
              <a:defRPr sz="2800"/>
            </a:lvl1pPr>
          </a:lstStyle>
          <a:p>
            <a:pPr/>
            <a:r>
              <a:t>Vinsamlegast gefðu eftirfarandi atriðum á SVEINSKOTSVELLINUM einkunn, þar sem 1 er lægsta einkunn og 5 er hæsta einkunn.</a:t>
            </a:r>
          </a:p>
        </p:txBody>
      </p:sp>
      <p:pic>
        <p:nvPicPr>
          <p:cNvPr id="174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3299389" y="7867938"/>
            <a:ext cx="8049850" cy="101601"/>
          </a:xfrm>
          <a:prstGeom prst="rect">
            <a:avLst/>
          </a:prstGeom>
        </p:spPr>
      </p:pic>
      <p:pic>
        <p:nvPicPr>
          <p:cNvPr id="176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7433" y="754279"/>
            <a:ext cx="2056398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Viðhorfskönnun Keilis 2019"/>
          <p:cNvSpPr txBox="1"/>
          <p:nvPr/>
        </p:nvSpPr>
        <p:spPr>
          <a:xfrm>
            <a:off x="6926861" y="1012428"/>
            <a:ext cx="10530277" cy="108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6200"/>
            </a:lvl1pPr>
          </a:lstStyle>
          <a:p>
            <a:pPr/>
            <a:r>
              <a:t>Viðhorfskönnun Keilis 2019</a:t>
            </a:r>
          </a:p>
        </p:txBody>
      </p:sp>
      <p:graphicFrame>
        <p:nvGraphicFramePr>
          <p:cNvPr id="179" name="2D Pie Chart"/>
          <p:cNvGraphicFramePr/>
          <p:nvPr/>
        </p:nvGraphicFramePr>
        <p:xfrm>
          <a:off x="269761" y="7091158"/>
          <a:ext cx="12021409" cy="556247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80" name="2D Pie Chart"/>
          <p:cNvGraphicFramePr/>
          <p:nvPr/>
        </p:nvGraphicFramePr>
        <p:xfrm>
          <a:off x="12392148" y="4658829"/>
          <a:ext cx="10510122" cy="76303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1" name="Þykir þér erlendir kylfingar hafa tekið of mikið af rástímum í fyrra?"/>
          <p:cNvSpPr txBox="1"/>
          <p:nvPr/>
        </p:nvSpPr>
        <p:spPr>
          <a:xfrm>
            <a:off x="14341018" y="3264665"/>
            <a:ext cx="7709797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Þykir þér erlendir kylfingar hafa tekið of mikið af rástímum í fyrra?</a:t>
            </a:r>
          </a:p>
        </p:txBody>
      </p:sp>
      <p:sp>
        <p:nvSpPr>
          <p:cNvPr id="182" name="Í Hraunkoti eru tveir golfherma af bestu gerð. Golfhermarnir eru leigðir út í klukkutíma í senn og er verðskráin tvískipt. Frá klukkan 12:00-15:00 virka daga 3500 kr.- klst. / Eftir klukkan 15:00 og um helgar 4500 kr.- klst.Einnig eru í boði afsláttarkjör fyrir þá sem kaupa klippikort. Það tekur fjóra kylfinga u.þ.b. þrjá klukkutíma að leika 18 holur í golfhermunum.Þá er spurt, hyggst þú nota golfhermana í Hraunkoti í vetur?"/>
          <p:cNvSpPr txBox="1"/>
          <p:nvPr/>
        </p:nvSpPr>
        <p:spPr>
          <a:xfrm>
            <a:off x="869357" y="3590661"/>
            <a:ext cx="10316744" cy="316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Í Hraunkoti eru tveir golfherma af bestu gerð. Golfhermarnir eru leigðir út í klukkutíma í senn og er verðskráin tvískipt. Frá klukkan 12:00-15:00 virka daga 3500 kr.- klst. / Eftir klukkan 15:00 og um helgar 4500 kr.- klst.Einnig eru í boði afsláttarkjör fyrir þá sem kaupa klippikort. Það tekur fjóra kylfinga u.þ.b. þrjá klukkutíma að leika 18 holur í golfhermunum.Þá er spurt, hyggst þú nota golfhermana í Hraunkoti í vetur?</a:t>
            </a:r>
          </a:p>
        </p:txBody>
      </p:sp>
      <p:pic>
        <p:nvPicPr>
          <p:cNvPr id="183" name="Unknown-1.jpg" descr="Unknown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52418" y="521865"/>
            <a:ext cx="2056397" cy="20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